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defaultTextStyle>
    <a:defPPr lvl="0"/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C2B9"/>
    <a:srgbClr val="2E8BCB"/>
    <a:srgbClr val="49A4C3"/>
    <a:srgbClr val="6AC1B9"/>
    <a:srgbClr val="BABBBB"/>
    <a:srgbClr val="2D8B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114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2618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10" Type="http://schemas.openxmlformats.org/officeDocument/2006/relationships/image" Target="../media/image3.png"/><Relationship Id="rId4" Type="http://schemas.openxmlformats.org/officeDocument/2006/relationships/image" Target="../media/image8.png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7.png"/><Relationship Id="rId10" Type="http://schemas.openxmlformats.org/officeDocument/2006/relationships/image" Target="../media/image3.png"/><Relationship Id="rId4" Type="http://schemas.openxmlformats.org/officeDocument/2006/relationships/image" Target="../media/image9.png"/><Relationship Id="rId9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gradFill>
            <a:gsLst>
              <a:gs pos="0">
                <a:srgbClr val="2E8BCB"/>
              </a:gs>
              <a:gs pos="63000">
                <a:srgbClr val="6AC2B9"/>
              </a:gs>
            </a:gsLst>
            <a:lin ang="5400000" scaled="1"/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31520" y="1463040"/>
            <a:ext cx="6126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latin typeface="Oxanium" pitchFamily="2" charset="0"/>
                <a:ea typeface="Arial Black" pitchFamily="34" charset="-122"/>
                <a:cs typeface="Arial Black" pitchFamily="34" charset="-120"/>
              </a:rPr>
              <a:t>BLOCKCHAIN FACTORY</a:t>
            </a:r>
            <a:endParaRPr lang="en-US" sz="4400" b="1" dirty="0">
              <a:latin typeface="Oxanium" pitchFamily="2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731520" y="228600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dirty="0">
                <a:solidFill>
                  <a:srgbClr val="2D8BCB"/>
                </a:solidFill>
                <a:latin typeface="Oxanium" pitchFamily="2" charset="0"/>
                <a:ea typeface="Arial" pitchFamily="34" charset="-122"/>
                <a:cs typeface="Arial" pitchFamily="34" charset="-120"/>
              </a:rPr>
              <a:t>MAKACHAIN  •  MAKAPAY</a:t>
            </a:r>
            <a:endParaRPr lang="en-US" sz="2400" dirty="0">
              <a:solidFill>
                <a:srgbClr val="2D8BCB"/>
              </a:solidFill>
              <a:latin typeface="Oxanium" pitchFamily="2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31520" y="3017520"/>
            <a:ext cx="5486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BABBBB"/>
                </a:solidFill>
                <a:latin typeface="Oxanium" pitchFamily="2" charset="0"/>
                <a:ea typeface="Calibri" pitchFamily="34" charset="-122"/>
                <a:cs typeface="Calibri" pitchFamily="34" charset="-120"/>
              </a:rPr>
              <a:t>Pioneering Blockchain Infrastructure for</a:t>
            </a:r>
            <a:endParaRPr lang="en-US" sz="1600" dirty="0">
              <a:solidFill>
                <a:srgbClr val="BABBBB"/>
              </a:solidFill>
              <a:latin typeface="Oxanium" pitchFamily="2" charset="0"/>
            </a:endParaRPr>
          </a:p>
          <a:p>
            <a:pPr marL="0" indent="0" algn="l">
              <a:buNone/>
            </a:pPr>
            <a:r>
              <a:rPr lang="en-US" sz="1600" dirty="0">
                <a:solidFill>
                  <a:srgbClr val="BABBBB"/>
                </a:solidFill>
                <a:latin typeface="Oxanium" pitchFamily="2" charset="0"/>
                <a:ea typeface="Calibri" pitchFamily="34" charset="-122"/>
                <a:cs typeface="Calibri" pitchFamily="34" charset="-120"/>
              </a:rPr>
              <a:t>Online Transactions &amp; Payments</a:t>
            </a:r>
            <a:endParaRPr lang="en-US" sz="1600" dirty="0">
              <a:solidFill>
                <a:srgbClr val="BABBBB"/>
              </a:solidFill>
              <a:latin typeface="Oxanium" pitchFamily="2" charset="0"/>
            </a:endParaRPr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1828800"/>
            <a:ext cx="1645920" cy="164592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9570339-8F5A-EAEC-080B-F3F7886F8C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115" y="26896"/>
            <a:ext cx="1645920" cy="43068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985D0C0-AE42-E1BB-9D63-75A7DAC872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4460" y="116879"/>
            <a:ext cx="1320425" cy="2507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D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3836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0F172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Ecosystem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256032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27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2560320" cy="73152"/>
          </a:xfrm>
          <a:prstGeom prst="rect">
            <a:avLst/>
          </a:prstGeom>
          <a:solidFill>
            <a:srgbClr val="49A4C3"/>
          </a:solidFill>
          <a:ln/>
        </p:spPr>
        <p:txBody>
          <a:bodyPr/>
          <a:lstStyle/>
          <a:p>
            <a:endParaRPr lang="en-US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554480"/>
            <a:ext cx="548640" cy="5486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210312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172A"/>
                </a:solidFill>
                <a:latin typeface="Oxanium" pitchFamily="2" charset="0"/>
                <a:ea typeface="Arial" pitchFamily="34" charset="-122"/>
                <a:cs typeface="Arial" pitchFamily="34" charset="-120"/>
              </a:rPr>
              <a:t>Blockchain</a:t>
            </a:r>
            <a:r>
              <a:rPr lang="en-US" sz="1600" dirty="0">
                <a:latin typeface="Oxanium" pitchFamily="2" charset="0"/>
              </a:rPr>
              <a:t> </a:t>
            </a:r>
            <a:r>
              <a:rPr lang="en-US" sz="1600" b="1" dirty="0">
                <a:solidFill>
                  <a:srgbClr val="0F172A"/>
                </a:solidFill>
                <a:latin typeface="Oxanium" pitchFamily="2" charset="0"/>
                <a:ea typeface="Arial" pitchFamily="34" charset="-122"/>
                <a:cs typeface="Arial" pitchFamily="34" charset="-120"/>
              </a:rPr>
              <a:t>Factory</a:t>
            </a:r>
            <a:endParaRPr lang="en-US" sz="1600" dirty="0">
              <a:latin typeface="Oxanium" pitchFamily="2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548640" y="2743200"/>
            <a:ext cx="2377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Expert blockchain development and Web3 integration services for businesses.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3291840" y="1188720"/>
            <a:ext cx="256032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27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3291840" y="1188720"/>
            <a:ext cx="2560320" cy="73152"/>
          </a:xfrm>
          <a:prstGeom prst="rect">
            <a:avLst/>
          </a:prstGeom>
          <a:solidFill>
            <a:srgbClr val="49A4C3"/>
          </a:solidFill>
          <a:ln/>
        </p:spPr>
        <p:txBody>
          <a:bodyPr/>
          <a:lstStyle/>
          <a:p>
            <a:endParaRPr lang="en-US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6240" y="1554480"/>
            <a:ext cx="548640" cy="54864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3383280" y="219456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172A"/>
                </a:solidFill>
                <a:latin typeface="Oxanium" pitchFamily="2" charset="0"/>
                <a:ea typeface="Arial" pitchFamily="34" charset="-122"/>
                <a:cs typeface="Arial" pitchFamily="34" charset="-120"/>
              </a:rPr>
              <a:t>Makachain</a:t>
            </a:r>
            <a:endParaRPr lang="en-US" sz="1600" dirty="0">
              <a:latin typeface="Oxanium" pitchFamily="2" charset="0"/>
            </a:endParaRPr>
          </a:p>
        </p:txBody>
      </p:sp>
      <p:sp>
        <p:nvSpPr>
          <p:cNvPr id="12" name="Text 8"/>
          <p:cNvSpPr/>
          <p:nvPr/>
        </p:nvSpPr>
        <p:spPr>
          <a:xfrm>
            <a:off x="3383280" y="2743200"/>
            <a:ext cx="2377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EVM-compatible blockchain with flat fees and sub-second finality for payments.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6126480" y="1188720"/>
            <a:ext cx="256032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27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6126480" y="1188720"/>
            <a:ext cx="2560320" cy="73152"/>
          </a:xfrm>
          <a:prstGeom prst="rect">
            <a:avLst/>
          </a:prstGeom>
          <a:solidFill>
            <a:srgbClr val="49A4C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0880" y="1554480"/>
            <a:ext cx="548640" cy="54864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217920" y="219456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172A"/>
                </a:solidFill>
                <a:latin typeface="Oxanium" pitchFamily="2" charset="0"/>
                <a:ea typeface="Arial" pitchFamily="34" charset="-122"/>
                <a:cs typeface="Arial" pitchFamily="34" charset="-120"/>
              </a:rPr>
              <a:t>Makapay</a:t>
            </a:r>
            <a:endParaRPr lang="en-US" sz="1600" dirty="0">
              <a:latin typeface="Oxanium" pitchFamily="2" charset="0"/>
            </a:endParaRPr>
          </a:p>
        </p:txBody>
      </p:sp>
      <p:sp>
        <p:nvSpPr>
          <p:cNvPr id="17" name="Text 12"/>
          <p:cNvSpPr/>
          <p:nvPr/>
        </p:nvSpPr>
        <p:spPr>
          <a:xfrm>
            <a:off x="6217920" y="2743200"/>
            <a:ext cx="2377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Seamless payment solution enabling stablecoin transactions for everyday use.</a:t>
            </a:r>
            <a:endParaRPr lang="en-US" sz="1100" dirty="0"/>
          </a:p>
        </p:txBody>
      </p:sp>
      <p:sp>
        <p:nvSpPr>
          <p:cNvPr id="18" name="Text 13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Together, these components form a complete blockchain payment ecosystem</a:t>
            </a:r>
            <a:endParaRPr lang="en-US" sz="1200" dirty="0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35DE4AB7-8F9F-6A6A-016A-E2140ADF3B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115" y="26896"/>
            <a:ext cx="1645920" cy="430680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148DF297-1A00-7E9F-008B-27572AAE55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44460" y="116879"/>
            <a:ext cx="1320425" cy="25071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0" cy="5143500"/>
          </a:xfrm>
          <a:prstGeom prst="rect">
            <a:avLst/>
          </a:prstGeom>
          <a:solidFill>
            <a:srgbClr val="49A4C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440" y="731520"/>
            <a:ext cx="731520" cy="7315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74320" y="1554480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Oxanium" pitchFamily="2" charset="0"/>
                <a:ea typeface="Arial Black" pitchFamily="34" charset="-122"/>
                <a:cs typeface="Arial Black" pitchFamily="34" charset="-120"/>
              </a:rPr>
              <a:t>Blockchain</a:t>
            </a:r>
            <a:endParaRPr lang="en-US" sz="2400" dirty="0">
              <a:latin typeface="Oxanium" pitchFamily="2" charset="0"/>
            </a:endParaRPr>
          </a:p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Oxanium" pitchFamily="2" charset="0"/>
                <a:ea typeface="Arial Black" pitchFamily="34" charset="-122"/>
                <a:cs typeface="Arial Black" pitchFamily="34" charset="-120"/>
              </a:rPr>
              <a:t>Factory</a:t>
            </a:r>
            <a:endParaRPr lang="en-US" sz="2400" dirty="0">
              <a:latin typeface="Oxanium" pitchFamily="2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274320" y="301752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chemeClr val="bg1"/>
                </a:solidFill>
                <a:latin typeface="Oxanium Light" pitchFamily="2" charset="0"/>
                <a:ea typeface="Calibri" pitchFamily="34" charset="-122"/>
                <a:cs typeface="Calibri" pitchFamily="34" charset="-120"/>
              </a:rPr>
              <a:t>Expert Development &amp;</a:t>
            </a:r>
            <a:endParaRPr lang="en-US" sz="2000" dirty="0">
              <a:solidFill>
                <a:schemeClr val="bg1"/>
              </a:solidFill>
              <a:latin typeface="Oxanium Light" pitchFamily="2" charset="0"/>
            </a:endParaRPr>
          </a:p>
          <a:p>
            <a:pPr marL="0" indent="0" algn="ctr">
              <a:buNone/>
            </a:pPr>
            <a:r>
              <a:rPr lang="en-US" sz="2000" dirty="0">
                <a:solidFill>
                  <a:schemeClr val="bg1"/>
                </a:solidFill>
                <a:latin typeface="Oxanium Light" pitchFamily="2" charset="0"/>
                <a:ea typeface="Calibri" pitchFamily="34" charset="-122"/>
                <a:cs typeface="Calibri" pitchFamily="34" charset="-120"/>
              </a:rPr>
              <a:t>Web3 Integration</a:t>
            </a:r>
            <a:endParaRPr lang="en-US" sz="2000" dirty="0">
              <a:solidFill>
                <a:schemeClr val="bg1"/>
              </a:solidFill>
              <a:latin typeface="Oxanium Light" pitchFamily="2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3657600" y="36576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72A"/>
                </a:solidFill>
                <a:latin typeface="Oxanium" pitchFamily="2" charset="0"/>
                <a:ea typeface="Arial" pitchFamily="34" charset="-122"/>
                <a:cs typeface="Arial" pitchFamily="34" charset="-120"/>
              </a:rPr>
              <a:t>Core Services</a:t>
            </a:r>
            <a:endParaRPr lang="en-US" sz="2400" dirty="0">
              <a:latin typeface="Oxanium" pitchFamily="2" charset="0"/>
            </a:endParaRPr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1005840"/>
            <a:ext cx="365760" cy="36576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206240" y="9601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F172A"/>
                </a:solidFill>
                <a:latin typeface="Oxanium" pitchFamily="2" charset="0"/>
                <a:ea typeface="Arial" pitchFamily="34" charset="-122"/>
                <a:cs typeface="Arial" pitchFamily="34" charset="-120"/>
              </a:rPr>
              <a:t>Smart Contract Development</a:t>
            </a:r>
            <a:endParaRPr lang="en-US" sz="1400" dirty="0">
              <a:latin typeface="Oxanium" pitchFamily="2" charset="0"/>
            </a:endParaRPr>
          </a:p>
        </p:txBody>
      </p:sp>
      <p:sp>
        <p:nvSpPr>
          <p:cNvPr id="9" name="Text 5"/>
          <p:cNvSpPr/>
          <p:nvPr/>
        </p:nvSpPr>
        <p:spPr>
          <a:xfrm>
            <a:off x="4206240" y="128016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Secure, audited smart contracts for any use case</a:t>
            </a:r>
            <a:endParaRPr lang="en-US" sz="11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00" y="1920240"/>
            <a:ext cx="365760" cy="36576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206240" y="18745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F172A"/>
                </a:solidFill>
                <a:latin typeface="Oxanium" pitchFamily="2" charset="0"/>
                <a:ea typeface="Arial" pitchFamily="34" charset="-122"/>
                <a:cs typeface="Arial" pitchFamily="34" charset="-120"/>
              </a:rPr>
              <a:t>Tokenization Solutions</a:t>
            </a:r>
            <a:endParaRPr lang="en-US" sz="1400" dirty="0">
              <a:latin typeface="Oxanium" pitchFamily="2" charset="0"/>
            </a:endParaRPr>
          </a:p>
        </p:txBody>
      </p:sp>
      <p:sp>
        <p:nvSpPr>
          <p:cNvPr id="12" name="Text 7"/>
          <p:cNvSpPr/>
          <p:nvPr/>
        </p:nvSpPr>
        <p:spPr>
          <a:xfrm>
            <a:off x="4206240" y="219456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 tokenization for real estate, securities, and more</a:t>
            </a:r>
            <a:endParaRPr lang="en-US" sz="11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7600" y="2834640"/>
            <a:ext cx="365760" cy="36576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4206240" y="27889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F172A"/>
                </a:solidFill>
                <a:latin typeface="Oxanium" pitchFamily="2" charset="0"/>
                <a:ea typeface="Arial" pitchFamily="34" charset="-122"/>
                <a:cs typeface="Arial" pitchFamily="34" charset="-120"/>
              </a:rPr>
              <a:t>Web3 Integration</a:t>
            </a:r>
            <a:endParaRPr lang="en-US" sz="1400" dirty="0">
              <a:latin typeface="Oxanium" pitchFamily="2" charset="0"/>
            </a:endParaRPr>
          </a:p>
        </p:txBody>
      </p:sp>
      <p:sp>
        <p:nvSpPr>
          <p:cNvPr id="15" name="Text 9"/>
          <p:cNvSpPr/>
          <p:nvPr/>
        </p:nvSpPr>
        <p:spPr>
          <a:xfrm>
            <a:off x="4206240" y="310896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Seamless transition from Web2 to Web3 infrastructure</a:t>
            </a:r>
            <a:endParaRPr lang="en-US" sz="110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7600" y="3749040"/>
            <a:ext cx="365760" cy="365760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4206240" y="37033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F172A"/>
                </a:solidFill>
                <a:latin typeface="Oxanium" pitchFamily="2" charset="0"/>
                <a:ea typeface="Arial" pitchFamily="34" charset="-122"/>
                <a:cs typeface="Arial" pitchFamily="34" charset="-120"/>
              </a:rPr>
              <a:t>Enterprise Consulting</a:t>
            </a:r>
            <a:endParaRPr lang="en-US" sz="1400" dirty="0">
              <a:latin typeface="Oxanium" pitchFamily="2" charset="0"/>
            </a:endParaRPr>
          </a:p>
        </p:txBody>
      </p:sp>
      <p:sp>
        <p:nvSpPr>
          <p:cNvPr id="18" name="Text 11"/>
          <p:cNvSpPr/>
          <p:nvPr/>
        </p:nvSpPr>
        <p:spPr>
          <a:xfrm>
            <a:off x="4206240" y="402336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guidance for blockchain adoption</a:t>
            </a:r>
            <a:endParaRPr lang="en-US" sz="1100" dirty="0"/>
          </a:p>
        </p:txBody>
      </p:sp>
      <p:sp>
        <p:nvSpPr>
          <p:cNvPr id="19" name="Shape 12"/>
          <p:cNvSpPr/>
          <p:nvPr/>
        </p:nvSpPr>
        <p:spPr>
          <a:xfrm>
            <a:off x="3657600" y="4434840"/>
            <a:ext cx="5029200" cy="502920"/>
          </a:xfrm>
          <a:prstGeom prst="rect">
            <a:avLst/>
          </a:prstGeom>
          <a:solidFill>
            <a:srgbClr val="F0FD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3"/>
          <p:cNvSpPr/>
          <p:nvPr/>
        </p:nvSpPr>
        <p:spPr>
          <a:xfrm>
            <a:off x="3749040" y="452628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34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Official Main Sponsor of Merge Buenos Aires • Validator Node Provider for Truth Network</a:t>
            </a:r>
            <a:endParaRPr lang="en-US" sz="1000" dirty="0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92A76197-1E3F-FDC2-6377-06FF3828B6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9115" y="26896"/>
            <a:ext cx="1645920" cy="430680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58EA76C7-FB91-ACC5-9D41-EF875DABAD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44460" y="116879"/>
            <a:ext cx="1320425" cy="25071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200" y="62797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0D9488"/>
                </a:solidFill>
                <a:latin typeface="Oxanium" pitchFamily="2" charset="0"/>
                <a:ea typeface="Arial Black" pitchFamily="34" charset="-122"/>
                <a:cs typeface="Arial Black" pitchFamily="34" charset="-120"/>
              </a:rPr>
              <a:t>MAKACHAIN</a:t>
            </a:r>
            <a:endParaRPr lang="en-US" sz="3600" dirty="0">
              <a:latin typeface="Oxanium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117661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64748B"/>
                </a:solidFill>
                <a:latin typeface="Oxanium Light" pitchFamily="2" charset="0"/>
                <a:ea typeface="Calibri" pitchFamily="34" charset="-122"/>
                <a:cs typeface="Calibri" pitchFamily="34" charset="-120"/>
              </a:rPr>
              <a:t>Payment-Focused Blockchain Infrastructure</a:t>
            </a:r>
            <a:endParaRPr lang="en-US" sz="1600" dirty="0">
              <a:latin typeface="Oxanium Light" pitchFamily="2" charset="0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25258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60120" y="1679538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F172A"/>
                </a:solidFill>
                <a:latin typeface="Oxanium" pitchFamily="2" charset="0"/>
                <a:ea typeface="Arial" pitchFamily="34" charset="-122"/>
                <a:cs typeface="Arial" pitchFamily="34" charset="-120"/>
              </a:rPr>
              <a:t>Sub-Second Finality</a:t>
            </a:r>
            <a:endParaRPr lang="en-US" sz="1400" dirty="0">
              <a:latin typeface="Oxanium" pitchFamily="2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960120" y="1999578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Lightning-fast transaction confirmation</a:t>
            </a:r>
            <a:endParaRPr lang="en-US" sz="11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725258"/>
            <a:ext cx="365760" cy="3657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074920" y="1679538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F172A"/>
                </a:solidFill>
                <a:latin typeface="Oxanium" pitchFamily="2" charset="0"/>
                <a:ea typeface="Arial" pitchFamily="34" charset="-122"/>
                <a:cs typeface="Arial" pitchFamily="34" charset="-120"/>
              </a:rPr>
              <a:t>Pay Fees in Any Token</a:t>
            </a:r>
            <a:endParaRPr lang="en-US" sz="1400" dirty="0">
              <a:latin typeface="Oxanium" pitchFamily="2" charset="0"/>
            </a:endParaRPr>
          </a:p>
        </p:txBody>
      </p:sp>
      <p:sp>
        <p:nvSpPr>
          <p:cNvPr id="10" name="Text 6"/>
          <p:cNvSpPr/>
          <p:nvPr/>
        </p:nvSpPr>
        <p:spPr>
          <a:xfrm>
            <a:off x="5074920" y="1999578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need for separate gas tokens</a:t>
            </a:r>
            <a:endParaRPr lang="en-US" sz="11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2776818"/>
            <a:ext cx="365760" cy="36576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60120" y="2731098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F172A"/>
                </a:solidFill>
                <a:latin typeface="Oxanium" pitchFamily="2" charset="0"/>
                <a:ea typeface="Arial" pitchFamily="34" charset="-122"/>
                <a:cs typeface="Arial" pitchFamily="34" charset="-120"/>
              </a:rPr>
              <a:t>Flat USD-Pegged Fees</a:t>
            </a:r>
            <a:endParaRPr lang="en-US" sz="1400" dirty="0">
              <a:latin typeface="Oxanium" pitchFamily="2" charset="0"/>
            </a:endParaRPr>
          </a:p>
        </p:txBody>
      </p:sp>
      <p:sp>
        <p:nvSpPr>
          <p:cNvPr id="13" name="Text 8"/>
          <p:cNvSpPr/>
          <p:nvPr/>
        </p:nvSpPr>
        <p:spPr>
          <a:xfrm>
            <a:off x="960120" y="3051138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Predictable costs for businesses</a:t>
            </a:r>
            <a:endParaRPr lang="en-US" sz="110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776818"/>
            <a:ext cx="365760" cy="36576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5074920" y="2731098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F172A"/>
                </a:solidFill>
                <a:latin typeface="Oxanium" pitchFamily="2" charset="0"/>
                <a:ea typeface="Arial" pitchFamily="34" charset="-122"/>
                <a:cs typeface="Arial" pitchFamily="34" charset="-120"/>
              </a:rPr>
              <a:t>EVM Compatible</a:t>
            </a:r>
            <a:endParaRPr lang="en-US" sz="1400" dirty="0">
              <a:latin typeface="Oxanium" pitchFamily="2" charset="0"/>
            </a:endParaRPr>
          </a:p>
        </p:txBody>
      </p:sp>
      <p:sp>
        <p:nvSpPr>
          <p:cNvPr id="16" name="Text 10"/>
          <p:cNvSpPr/>
          <p:nvPr/>
        </p:nvSpPr>
        <p:spPr>
          <a:xfrm>
            <a:off x="5074920" y="3051138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Seamless Ethereum tooling support</a:t>
            </a:r>
            <a:endParaRPr lang="en-US" sz="1100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" y="3828378"/>
            <a:ext cx="365760" cy="365760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960120" y="3782658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F172A"/>
                </a:solidFill>
                <a:latin typeface="Oxanium" pitchFamily="2" charset="0"/>
                <a:ea typeface="Arial" pitchFamily="34" charset="-122"/>
                <a:cs typeface="Arial" pitchFamily="34" charset="-120"/>
              </a:rPr>
              <a:t>High Throughput</a:t>
            </a:r>
            <a:endParaRPr lang="en-US" sz="1400" dirty="0">
              <a:latin typeface="Oxanium" pitchFamily="2" charset="0"/>
            </a:endParaRPr>
          </a:p>
        </p:txBody>
      </p:sp>
      <p:sp>
        <p:nvSpPr>
          <p:cNvPr id="19" name="Text 12"/>
          <p:cNvSpPr/>
          <p:nvPr/>
        </p:nvSpPr>
        <p:spPr>
          <a:xfrm>
            <a:off x="960120" y="4102698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for payment volume at scale</a:t>
            </a:r>
            <a:endParaRPr lang="en-US" sz="1100" dirty="0"/>
          </a:p>
        </p:txBody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828378"/>
            <a:ext cx="365760" cy="365760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5074920" y="3782658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F172A"/>
                </a:solidFill>
                <a:latin typeface="Oxanium" pitchFamily="2" charset="0"/>
                <a:ea typeface="Arial" pitchFamily="34" charset="-122"/>
                <a:cs typeface="Arial" pitchFamily="34" charset="-120"/>
              </a:rPr>
              <a:t>Enterprise Security</a:t>
            </a:r>
            <a:endParaRPr lang="en-US" sz="1400" dirty="0">
              <a:latin typeface="Oxanium" pitchFamily="2" charset="0"/>
            </a:endParaRPr>
          </a:p>
        </p:txBody>
      </p:sp>
      <p:sp>
        <p:nvSpPr>
          <p:cNvPr id="22" name="Text 14"/>
          <p:cNvSpPr/>
          <p:nvPr/>
        </p:nvSpPr>
        <p:spPr>
          <a:xfrm>
            <a:off x="5074920" y="4102698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Robust validation and consensus</a:t>
            </a:r>
            <a:endParaRPr lang="en-US" sz="1100" dirty="0"/>
          </a:p>
        </p:txBody>
      </p:sp>
      <p:sp>
        <p:nvSpPr>
          <p:cNvPr id="23" name="Shape 15"/>
          <p:cNvSpPr/>
          <p:nvPr/>
        </p:nvSpPr>
        <p:spPr>
          <a:xfrm>
            <a:off x="457200" y="4572000"/>
            <a:ext cx="8229600" cy="411480"/>
          </a:xfrm>
          <a:prstGeom prst="rect">
            <a:avLst/>
          </a:prstGeom>
          <a:solidFill>
            <a:srgbClr val="F0FD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16"/>
          <p:cNvSpPr/>
          <p:nvPr/>
        </p:nvSpPr>
        <p:spPr>
          <a:xfrm>
            <a:off x="548640" y="46634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34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MAKA Token  •  Native utility token for network fees and validator rewards</a:t>
            </a:r>
            <a:endParaRPr lang="en-US" sz="1200" dirty="0"/>
          </a:p>
        </p:txBody>
      </p:sp>
      <p:sp>
        <p:nvSpPr>
          <p:cNvPr id="25" name="Shape 1">
            <a:extLst>
              <a:ext uri="{FF2B5EF4-FFF2-40B4-BE49-F238E27FC236}">
                <a16:creationId xmlns:a16="http://schemas.microsoft.com/office/drawing/2014/main" id="{34CCFE76-D491-05BB-47DB-0729C3BB7A9F}"/>
              </a:ext>
            </a:extLst>
          </p:cNvPr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gradFill>
            <a:gsLst>
              <a:gs pos="0">
                <a:srgbClr val="2E8BCB"/>
              </a:gs>
              <a:gs pos="63000">
                <a:srgbClr val="6AC2B9"/>
              </a:gs>
            </a:gsLst>
            <a:lin ang="5400000" scaled="1"/>
          </a:gradFill>
          <a:ln/>
        </p:spPr>
        <p:txBody>
          <a:bodyPr/>
          <a:lstStyle/>
          <a:p>
            <a:endParaRPr lang="en-U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237F43AF-DF7A-6902-80F2-1E95957C79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9115" y="26896"/>
            <a:ext cx="1645920" cy="430680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6C143459-8623-3B39-C437-CE1CF9140E6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44460" y="116879"/>
            <a:ext cx="1320425" cy="25071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0FD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8147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F172A"/>
                </a:solidFill>
                <a:latin typeface="Oxanium" pitchFamily="2" charset="0"/>
                <a:ea typeface="Arial Black" pitchFamily="34" charset="-122"/>
                <a:cs typeface="Arial Black" pitchFamily="34" charset="-120"/>
              </a:rPr>
              <a:t>How It Works</a:t>
            </a:r>
            <a:endParaRPr lang="en-US" sz="3200" dirty="0">
              <a:latin typeface="Oxanium" pitchFamily="2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1196787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64748B"/>
                </a:solidFill>
                <a:latin typeface="Oxanium Light" pitchFamily="2" charset="0"/>
                <a:ea typeface="Calibri" pitchFamily="34" charset="-122"/>
                <a:cs typeface="Calibri" pitchFamily="34" charset="-120"/>
              </a:rPr>
              <a:t>Makachain's Revolutionary Fee Model</a:t>
            </a:r>
            <a:endParaRPr lang="en-US" sz="1400" dirty="0">
              <a:latin typeface="Oxanium Light" pitchFamily="2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2377440" cy="21945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325880" y="1828800"/>
            <a:ext cx="640080" cy="640080"/>
          </a:xfrm>
          <a:prstGeom prst="ellipse">
            <a:avLst/>
          </a:prstGeom>
          <a:solidFill>
            <a:srgbClr val="49A4C3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325880" y="192024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94360" y="26060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172A"/>
                </a:solidFill>
                <a:latin typeface="Oxanium" pitchFamily="2" charset="0"/>
                <a:ea typeface="Arial" pitchFamily="34" charset="-122"/>
                <a:cs typeface="Arial" panose="020B0604020202020204" pitchFamily="34" charset="0"/>
              </a:rPr>
              <a:t>User Sends Token</a:t>
            </a:r>
            <a:endParaRPr lang="en-US" sz="1400" dirty="0">
              <a:latin typeface="Oxanium" pitchFamily="2" charset="0"/>
              <a:cs typeface="Arial" panose="020B06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94360" y="301752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 transaction fee in the same token you're sending (USDT, USDC, etc.)</a:t>
            </a:r>
            <a:endParaRPr lang="en-US" sz="1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080" y="2514600"/>
            <a:ext cx="274320" cy="27432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3291840" y="1554480"/>
            <a:ext cx="2377440" cy="21945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4160520" y="1828800"/>
            <a:ext cx="640080" cy="640080"/>
          </a:xfrm>
          <a:prstGeom prst="ellipse">
            <a:avLst/>
          </a:prstGeom>
          <a:solidFill>
            <a:srgbClr val="49A4C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4160520" y="192024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3429000" y="26060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172A"/>
                </a:solidFill>
                <a:latin typeface="Oxanium" pitchFamily="2" charset="0"/>
                <a:ea typeface="Arial" pitchFamily="34" charset="-122"/>
                <a:cs typeface="Arial" panose="020B0604020202020204" pitchFamily="34" charset="0"/>
              </a:rPr>
              <a:t>Auto Conversion</a:t>
            </a:r>
            <a:endParaRPr lang="en-US" sz="1400" dirty="0">
              <a:latin typeface="Oxanium" pitchFamily="2" charset="0"/>
              <a:cs typeface="Arial" panose="020B0604020202020204" pitchFamily="34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3429000" y="301752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Protocol converts fee to MAKA token automatically via oracle pricing</a:t>
            </a:r>
            <a:endParaRPr lang="en-US" sz="1000" dirty="0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0" y="2514600"/>
            <a:ext cx="274320" cy="27432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126480" y="1554480"/>
            <a:ext cx="2377440" cy="21945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3"/>
          <p:cNvSpPr/>
          <p:nvPr/>
        </p:nvSpPr>
        <p:spPr>
          <a:xfrm>
            <a:off x="6995160" y="1828800"/>
            <a:ext cx="640080" cy="640080"/>
          </a:xfrm>
          <a:prstGeom prst="ellipse">
            <a:avLst/>
          </a:prstGeom>
          <a:solidFill>
            <a:srgbClr val="49A4C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4"/>
          <p:cNvSpPr/>
          <p:nvPr/>
        </p:nvSpPr>
        <p:spPr>
          <a:xfrm>
            <a:off x="6995160" y="192024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5"/>
          <p:cNvSpPr/>
          <p:nvPr/>
        </p:nvSpPr>
        <p:spPr>
          <a:xfrm>
            <a:off x="6263640" y="26060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172A"/>
                </a:solidFill>
                <a:latin typeface="Oxanium" pitchFamily="2" charset="0"/>
                <a:ea typeface="Arial" pitchFamily="34" charset="-122"/>
                <a:cs typeface="Arial" panose="020B0604020202020204" pitchFamily="34" charset="0"/>
              </a:rPr>
              <a:t>Validator Reward</a:t>
            </a:r>
            <a:endParaRPr lang="en-US" sz="1400" dirty="0">
              <a:latin typeface="Oxanium" pitchFamily="2" charset="0"/>
              <a:cs typeface="Arial" panose="020B0604020202020204" pitchFamily="34" charset="0"/>
            </a:endParaRPr>
          </a:p>
        </p:txBody>
      </p:sp>
      <p:sp>
        <p:nvSpPr>
          <p:cNvPr id="20" name="Text 16"/>
          <p:cNvSpPr/>
          <p:nvPr/>
        </p:nvSpPr>
        <p:spPr>
          <a:xfrm>
            <a:off x="6263640" y="301752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Node validators receive MAKA for securing the network</a:t>
            </a:r>
            <a:endParaRPr lang="en-US" sz="1000" dirty="0"/>
          </a:p>
        </p:txBody>
      </p:sp>
      <p:sp>
        <p:nvSpPr>
          <p:cNvPr id="21" name="Shape 17"/>
          <p:cNvSpPr/>
          <p:nvPr/>
        </p:nvSpPr>
        <p:spPr>
          <a:xfrm>
            <a:off x="457200" y="4114800"/>
            <a:ext cx="8229600" cy="731520"/>
          </a:xfrm>
          <a:prstGeom prst="rect">
            <a:avLst/>
          </a:prstGeom>
          <a:solidFill>
            <a:srgbClr val="6AC1B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18"/>
          <p:cNvSpPr/>
          <p:nvPr/>
        </p:nvSpPr>
        <p:spPr>
          <a:xfrm>
            <a:off x="548640" y="42976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Oxanium Light" pitchFamily="2" charset="0"/>
                <a:ea typeface="Calibri" pitchFamily="34" charset="-122"/>
                <a:cs typeface="Calibri" pitchFamily="34" charset="-120"/>
              </a:rPr>
              <a:t>Result: Users pay a simple, stable fee in the token they send — no separate gas token needed!</a:t>
            </a:r>
            <a:endParaRPr lang="en-US" sz="1300" dirty="0">
              <a:latin typeface="Oxanium Light" pitchFamily="2" charset="0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FFB35993-2CE7-8A5C-6775-6540AD6EB6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115" y="26896"/>
            <a:ext cx="1645920" cy="430680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D637DBF0-ABE9-620E-006B-805C5242D3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4460" y="116879"/>
            <a:ext cx="1320425" cy="250714"/>
          </a:xfrm>
          <a:prstGeom prst="rect">
            <a:avLst/>
          </a:prstGeom>
        </p:spPr>
      </p:pic>
      <p:sp>
        <p:nvSpPr>
          <p:cNvPr id="25" name="Shape 1">
            <a:extLst>
              <a:ext uri="{FF2B5EF4-FFF2-40B4-BE49-F238E27FC236}">
                <a16:creationId xmlns:a16="http://schemas.microsoft.com/office/drawing/2014/main" id="{4F1B6D12-2A35-C508-5C98-EC5D76EAC331}"/>
              </a:ext>
            </a:extLst>
          </p:cNvPr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gradFill>
            <a:gsLst>
              <a:gs pos="0">
                <a:srgbClr val="2E8BCB"/>
              </a:gs>
              <a:gs pos="63000">
                <a:srgbClr val="6AC2B9"/>
              </a:gs>
            </a:gsLst>
            <a:lin ang="5400000" scaled="1"/>
          </a:gra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0" y="0"/>
            <a:ext cx="3200400" cy="5143500"/>
          </a:xfrm>
          <a:prstGeom prst="rect">
            <a:avLst/>
          </a:prstGeom>
          <a:solidFill>
            <a:srgbClr val="49A4C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739963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0F172A"/>
                </a:solidFill>
                <a:latin typeface="Oxanium" pitchFamily="2" charset="0"/>
                <a:ea typeface="Arial Black" pitchFamily="34" charset="-122"/>
                <a:cs typeface="Arial Black" pitchFamily="34" charset="-120"/>
              </a:rPr>
              <a:t>MAKAPAY</a:t>
            </a:r>
            <a:endParaRPr lang="en-US" sz="3600" dirty="0">
              <a:latin typeface="Oxanium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1380043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64748B"/>
                </a:solidFill>
                <a:latin typeface="Oxanium Light" pitchFamily="2" charset="0"/>
                <a:ea typeface="Calibri" pitchFamily="34" charset="-122"/>
                <a:cs typeface="Calibri" pitchFamily="34" charset="-120"/>
              </a:rPr>
              <a:t>Stablecoin Payments Made Simple</a:t>
            </a:r>
            <a:endParaRPr lang="en-US" sz="1400" dirty="0">
              <a:latin typeface="Oxanium Light" pitchFamily="2" charset="0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019747"/>
            <a:ext cx="274320" cy="2743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68680" y="2001459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 with stablecoins at everyday merchants</a:t>
            </a:r>
            <a:endParaRPr lang="en-US" sz="13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476947"/>
            <a:ext cx="274320" cy="2743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68680" y="2458659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 user experience like traditional cards</a:t>
            </a:r>
            <a:endParaRPr lang="en-US" sz="13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934147"/>
            <a:ext cx="274320" cy="27432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68680" y="2915859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Instant settlement for businesses</a:t>
            </a:r>
            <a:endParaRPr lang="en-US" sz="13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391347"/>
            <a:ext cx="274320" cy="27432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868680" y="3373059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volatile cryptocurrency exposure</a:t>
            </a:r>
            <a:endParaRPr lang="en-US" sz="13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848547"/>
            <a:ext cx="274320" cy="27432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868680" y="3830259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fees than traditional payment rails</a:t>
            </a:r>
            <a:endParaRPr lang="en-US" sz="1300" dirty="0"/>
          </a:p>
        </p:txBody>
      </p:sp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305747"/>
            <a:ext cx="274320" cy="274320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868680" y="4287459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accessibility without borders</a:t>
            </a:r>
            <a:endParaRPr lang="en-US" sz="130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160" y="1371600"/>
            <a:ext cx="914400" cy="914400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6126480" y="2468880"/>
            <a:ext cx="2834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Oxanium" pitchFamily="2" charset="0"/>
                <a:ea typeface="Arial" pitchFamily="34" charset="-122"/>
                <a:cs typeface="Arial" pitchFamily="34" charset="-120"/>
              </a:rPr>
              <a:t>The Future</a:t>
            </a:r>
            <a:endParaRPr lang="en-US" sz="2000" dirty="0">
              <a:latin typeface="Oxanium" pitchFamily="2" charset="0"/>
            </a:endParaRPr>
          </a:p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Oxanium" pitchFamily="2" charset="0"/>
                <a:ea typeface="Arial" pitchFamily="34" charset="-122"/>
                <a:cs typeface="Arial" pitchFamily="34" charset="-120"/>
              </a:rPr>
              <a:t>of Payments</a:t>
            </a:r>
            <a:endParaRPr lang="en-US" sz="2000" dirty="0">
              <a:latin typeface="Oxanium" pitchFamily="2" charset="0"/>
            </a:endParaRPr>
          </a:p>
        </p:txBody>
      </p:sp>
      <p:sp>
        <p:nvSpPr>
          <p:cNvPr id="19" name="Text 10"/>
          <p:cNvSpPr/>
          <p:nvPr/>
        </p:nvSpPr>
        <p:spPr>
          <a:xfrm>
            <a:off x="6126480" y="3383280"/>
            <a:ext cx="2834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0FDFA"/>
                </a:solidFill>
                <a:latin typeface="Oxanium Light" pitchFamily="2" charset="0"/>
                <a:ea typeface="Calibri" pitchFamily="34" charset="-122"/>
                <a:cs typeface="Calibri" pitchFamily="34" charset="-120"/>
              </a:rPr>
              <a:t>Making stablecoin</a:t>
            </a:r>
            <a:endParaRPr lang="en-US" sz="1600" dirty="0">
              <a:latin typeface="Oxanium Light" pitchFamily="2" charset="0"/>
            </a:endParaRPr>
          </a:p>
          <a:p>
            <a:pPr marL="0" indent="0" algn="ctr">
              <a:buNone/>
            </a:pPr>
            <a:r>
              <a:rPr lang="en-US" sz="1600" dirty="0">
                <a:solidFill>
                  <a:srgbClr val="F0FDFA"/>
                </a:solidFill>
                <a:latin typeface="Oxanium Light" pitchFamily="2" charset="0"/>
                <a:ea typeface="Calibri" pitchFamily="34" charset="-122"/>
                <a:cs typeface="Calibri" pitchFamily="34" charset="-120"/>
              </a:rPr>
              <a:t>spending as easy as</a:t>
            </a:r>
            <a:endParaRPr lang="en-US" sz="1600" dirty="0">
              <a:latin typeface="Oxanium Light" pitchFamily="2" charset="0"/>
            </a:endParaRPr>
          </a:p>
          <a:p>
            <a:pPr marL="0" indent="0" algn="ctr">
              <a:buNone/>
            </a:pPr>
            <a:r>
              <a:rPr lang="en-US" sz="1600" dirty="0">
                <a:solidFill>
                  <a:srgbClr val="F0FDFA"/>
                </a:solidFill>
                <a:latin typeface="Oxanium Light" pitchFamily="2" charset="0"/>
                <a:ea typeface="Calibri" pitchFamily="34" charset="-122"/>
                <a:cs typeface="Calibri" pitchFamily="34" charset="-120"/>
              </a:rPr>
              <a:t>paying with a card</a:t>
            </a:r>
            <a:endParaRPr lang="en-US" sz="1600" dirty="0">
              <a:latin typeface="Oxanium Light" pitchFamily="2" charset="0"/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25FB979F-C5E4-9754-4598-8FDBDB607C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115" y="26896"/>
            <a:ext cx="1645920" cy="43068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9CA86C51-E8C7-A9D2-328B-E7B2CA2BAE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4460" y="116879"/>
            <a:ext cx="1320425" cy="250714"/>
          </a:xfrm>
          <a:prstGeom prst="rect">
            <a:avLst/>
          </a:prstGeom>
        </p:spPr>
      </p:pic>
      <p:sp>
        <p:nvSpPr>
          <p:cNvPr id="22" name="Shape 1">
            <a:extLst>
              <a:ext uri="{FF2B5EF4-FFF2-40B4-BE49-F238E27FC236}">
                <a16:creationId xmlns:a16="http://schemas.microsoft.com/office/drawing/2014/main" id="{6C327F6F-EA24-B895-1F1C-DAAAB699299A}"/>
              </a:ext>
            </a:extLst>
          </p:cNvPr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gradFill>
            <a:gsLst>
              <a:gs pos="0">
                <a:srgbClr val="2E8BCB"/>
              </a:gs>
              <a:gs pos="63000">
                <a:srgbClr val="6AC2B9"/>
              </a:gs>
            </a:gsLst>
            <a:lin ang="5400000" scaled="1"/>
          </a:gra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0FD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21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F172A"/>
                </a:solidFill>
                <a:latin typeface="Oxanium" pitchFamily="2" charset="0"/>
                <a:ea typeface="Arial Black" pitchFamily="34" charset="-122"/>
                <a:cs typeface="Arial Black" pitchFamily="34" charset="-120"/>
              </a:rPr>
              <a:t>Strategic Partnership</a:t>
            </a:r>
            <a:endParaRPr lang="en-US" sz="3200" dirty="0">
              <a:latin typeface="Oxanium" pitchFamily="2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278816"/>
            <a:ext cx="8229600" cy="11887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553136"/>
            <a:ext cx="548640" cy="5486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463040" y="1553136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49A4C3"/>
                </a:solidFill>
                <a:latin typeface="Oxanium" pitchFamily="2" charset="0"/>
                <a:ea typeface="Arial" pitchFamily="34" charset="-122"/>
                <a:cs typeface="Arial" pitchFamily="34" charset="-120"/>
              </a:rPr>
              <a:t>Makachain × Estable.IO</a:t>
            </a:r>
            <a:endParaRPr lang="en-US" sz="2400" dirty="0">
              <a:solidFill>
                <a:srgbClr val="49A4C3"/>
              </a:solidFill>
              <a:latin typeface="Oxanium" pitchFamily="2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1463040" y="2010336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Tether portfolio company providing blockchain and stablecoin infrastructure for financial institutions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57200" y="25603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F172A"/>
                </a:solidFill>
                <a:latin typeface="Oxanium" pitchFamily="2" charset="0"/>
                <a:ea typeface="Arial" pitchFamily="34" charset="-122"/>
                <a:cs typeface="Arial" pitchFamily="34" charset="-120"/>
              </a:rPr>
              <a:t>Collaboration Focus Areas</a:t>
            </a:r>
            <a:endParaRPr lang="en-US" sz="1600" dirty="0">
              <a:latin typeface="Oxanium" pitchFamily="2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457200" y="3017520"/>
            <a:ext cx="2651760" cy="1371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457200" y="3017520"/>
            <a:ext cx="2651760" cy="54864"/>
          </a:xfrm>
          <a:prstGeom prst="rect">
            <a:avLst/>
          </a:prstGeom>
          <a:solidFill>
            <a:srgbClr val="49A4C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548640" y="320040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172A"/>
                </a:solidFill>
                <a:latin typeface="Oxanium" pitchFamily="2" charset="0"/>
                <a:ea typeface="Arial" pitchFamily="34" charset="-122"/>
                <a:cs typeface="Arial" pitchFamily="34" charset="-120"/>
              </a:rPr>
              <a:t>Stablecoin Issuance</a:t>
            </a:r>
            <a:endParaRPr lang="en-US" sz="1200" dirty="0">
              <a:latin typeface="Oxanium" pitchFamily="2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548640" y="356616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framework for compliant minting, redemption, and management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291840" y="3017520"/>
            <a:ext cx="2651760" cy="1371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3291840" y="3017520"/>
            <a:ext cx="2651760" cy="54864"/>
          </a:xfrm>
          <a:prstGeom prst="rect">
            <a:avLst/>
          </a:prstGeom>
          <a:solidFill>
            <a:srgbClr val="49A4C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3383280" y="320040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172A"/>
                </a:solidFill>
                <a:latin typeface="Oxanium" pitchFamily="2" charset="0"/>
                <a:ea typeface="Arial" pitchFamily="34" charset="-122"/>
                <a:cs typeface="Arial" pitchFamily="34" charset="-120"/>
              </a:rPr>
              <a:t>Payment Infrastructure</a:t>
            </a:r>
            <a:endParaRPr lang="en-US" sz="1200" dirty="0">
              <a:latin typeface="Oxanium" pitchFamily="2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3383280" y="356616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Rails for merchants, digital wallets, and payment gateways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6126480" y="3017520"/>
            <a:ext cx="2651760" cy="1371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6126480" y="3017520"/>
            <a:ext cx="2651760" cy="54864"/>
          </a:xfrm>
          <a:prstGeom prst="rect">
            <a:avLst/>
          </a:prstGeom>
          <a:solidFill>
            <a:srgbClr val="49A4C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6217920" y="320040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172A"/>
                </a:solidFill>
                <a:latin typeface="Oxanium" pitchFamily="2" charset="0"/>
                <a:ea typeface="Arial" pitchFamily="34" charset="-122"/>
                <a:cs typeface="Arial" pitchFamily="34" charset="-120"/>
              </a:rPr>
              <a:t>Public Sector Solutions</a:t>
            </a:r>
            <a:endParaRPr lang="en-US" sz="1200" dirty="0">
              <a:latin typeface="Oxanium" pitchFamily="2" charset="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6217920" y="356616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Projects for salaries, remittances, and government payments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457200" y="46634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134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Markets: Argentina &amp; Latin America</a:t>
            </a:r>
            <a:endParaRPr lang="en-US" sz="1200" dirty="0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88537756-E12A-441C-7252-85E2392248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115" y="26896"/>
            <a:ext cx="1645920" cy="430680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A1A5621C-F21C-BD07-68F2-20E824775F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4460" y="116879"/>
            <a:ext cx="1320425" cy="250714"/>
          </a:xfrm>
          <a:prstGeom prst="rect">
            <a:avLst/>
          </a:prstGeom>
        </p:spPr>
      </p:pic>
      <p:sp>
        <p:nvSpPr>
          <p:cNvPr id="23" name="Shape 1">
            <a:extLst>
              <a:ext uri="{FF2B5EF4-FFF2-40B4-BE49-F238E27FC236}">
                <a16:creationId xmlns:a16="http://schemas.microsoft.com/office/drawing/2014/main" id="{EC473736-4367-62BB-7DD5-B9694458E5B4}"/>
              </a:ext>
            </a:extLst>
          </p:cNvPr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gradFill>
            <a:gsLst>
              <a:gs pos="0">
                <a:srgbClr val="2E8BCB"/>
              </a:gs>
              <a:gs pos="63000">
                <a:srgbClr val="6AC2B9"/>
              </a:gs>
            </a:gsLst>
            <a:lin ang="5400000" scaled="1"/>
          </a:gra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49A4C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4572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FFFFFF"/>
                </a:solidFill>
                <a:latin typeface="Oxanium" pitchFamily="2" charset="0"/>
                <a:ea typeface="Arial Black" pitchFamily="34" charset="-122"/>
                <a:cs typeface="Arial Black" pitchFamily="34" charset="-120"/>
              </a:rPr>
              <a:t>Use Cases &amp; Applications</a:t>
            </a:r>
            <a:endParaRPr lang="en-US" sz="2800" dirty="0">
              <a:latin typeface="Oxanium" pitchFamily="2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2743200" cy="1188720"/>
          </a:xfrm>
          <a:prstGeom prst="rect">
            <a:avLst/>
          </a:prstGeom>
          <a:solidFill>
            <a:schemeClr val="bg1"/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645920"/>
            <a:ext cx="457200" cy="4572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88720" y="150876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F172A"/>
                </a:solidFill>
                <a:latin typeface="Oxanium" pitchFamily="2" charset="0"/>
                <a:ea typeface="Arial" pitchFamily="34" charset="-122"/>
                <a:cs typeface="Arial" pitchFamily="34" charset="-120"/>
              </a:rPr>
              <a:t>Retail Payments</a:t>
            </a:r>
            <a:endParaRPr lang="en-US" sz="1300" dirty="0">
              <a:latin typeface="Oxanium" pitchFamily="2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188720" y="182880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QR code payments for face-to-face transactions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3383280" y="1280160"/>
            <a:ext cx="2743200" cy="1188720"/>
          </a:xfrm>
          <a:prstGeom prst="rect">
            <a:avLst/>
          </a:prstGeom>
          <a:solidFill>
            <a:schemeClr val="bg1"/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6160" y="1645920"/>
            <a:ext cx="457200" cy="4572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114800" y="150876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F172A"/>
                </a:solidFill>
                <a:latin typeface="Oxanium" pitchFamily="2" charset="0"/>
                <a:ea typeface="Arial" pitchFamily="34" charset="-122"/>
                <a:cs typeface="Arial" pitchFamily="34" charset="-120"/>
              </a:rPr>
              <a:t>Cross-Border</a:t>
            </a:r>
            <a:endParaRPr lang="en-US" sz="1300" dirty="0">
              <a:latin typeface="Oxanium" pitchFamily="2" charset="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4114800" y="182880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 international transfers without intermediaries</a:t>
            </a:r>
            <a:endParaRPr lang="en-US" sz="1000" dirty="0"/>
          </a:p>
        </p:txBody>
      </p:sp>
      <p:sp>
        <p:nvSpPr>
          <p:cNvPr id="12" name="Shape 8"/>
          <p:cNvSpPr/>
          <p:nvPr/>
        </p:nvSpPr>
        <p:spPr>
          <a:xfrm>
            <a:off x="6309360" y="1280160"/>
            <a:ext cx="2743200" cy="1188720"/>
          </a:xfrm>
          <a:prstGeom prst="rect">
            <a:avLst/>
          </a:prstGeom>
          <a:solidFill>
            <a:schemeClr val="bg1"/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2240" y="1645920"/>
            <a:ext cx="457200" cy="4572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040880" y="150876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F172A"/>
                </a:solidFill>
                <a:latin typeface="Oxanium" pitchFamily="2" charset="0"/>
                <a:ea typeface="Arial" pitchFamily="34" charset="-122"/>
                <a:cs typeface="Arial" pitchFamily="34" charset="-120"/>
              </a:rPr>
              <a:t>Remittances</a:t>
            </a:r>
            <a:endParaRPr lang="en-US" sz="1300" dirty="0">
              <a:latin typeface="Oxanium" pitchFamily="2" charset="0"/>
            </a:endParaRPr>
          </a:p>
        </p:txBody>
      </p:sp>
      <p:sp>
        <p:nvSpPr>
          <p:cNvPr id="15" name="Text 10"/>
          <p:cNvSpPr/>
          <p:nvPr/>
        </p:nvSpPr>
        <p:spPr>
          <a:xfrm>
            <a:off x="7040880" y="182880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 money home with lower fees</a:t>
            </a:r>
            <a:endParaRPr lang="en-US" sz="1000" dirty="0"/>
          </a:p>
        </p:txBody>
      </p:sp>
      <p:sp>
        <p:nvSpPr>
          <p:cNvPr id="16" name="Shape 11"/>
          <p:cNvSpPr/>
          <p:nvPr/>
        </p:nvSpPr>
        <p:spPr>
          <a:xfrm>
            <a:off x="457200" y="2743200"/>
            <a:ext cx="2743200" cy="1188720"/>
          </a:xfrm>
          <a:prstGeom prst="rect">
            <a:avLst/>
          </a:prstGeom>
          <a:solidFill>
            <a:schemeClr val="bg1"/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80" y="3108960"/>
            <a:ext cx="457200" cy="4572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188720" y="297180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F172A"/>
                </a:solidFill>
                <a:latin typeface="Oxanium" pitchFamily="2" charset="0"/>
                <a:ea typeface="Arial" pitchFamily="34" charset="-122"/>
                <a:cs typeface="Arial" pitchFamily="34" charset="-120"/>
              </a:rPr>
              <a:t>B2B Payments</a:t>
            </a:r>
            <a:endParaRPr lang="en-US" sz="1300" dirty="0">
              <a:latin typeface="Oxanium" pitchFamily="2" charset="0"/>
            </a:endParaRPr>
          </a:p>
        </p:txBody>
      </p:sp>
      <p:sp>
        <p:nvSpPr>
          <p:cNvPr id="19" name="Text 13"/>
          <p:cNvSpPr/>
          <p:nvPr/>
        </p:nvSpPr>
        <p:spPr>
          <a:xfrm>
            <a:off x="1188720" y="32918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Supply chain and business transactions</a:t>
            </a:r>
            <a:endParaRPr lang="en-US" sz="1000" dirty="0"/>
          </a:p>
        </p:txBody>
      </p:sp>
      <p:sp>
        <p:nvSpPr>
          <p:cNvPr id="20" name="Shape 14"/>
          <p:cNvSpPr/>
          <p:nvPr/>
        </p:nvSpPr>
        <p:spPr>
          <a:xfrm>
            <a:off x="3383280" y="2743200"/>
            <a:ext cx="2743200" cy="1188720"/>
          </a:xfrm>
          <a:prstGeom prst="rect">
            <a:avLst/>
          </a:prstGeom>
          <a:solidFill>
            <a:schemeClr val="bg1"/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6160" y="3108960"/>
            <a:ext cx="457200" cy="457200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4114800" y="297180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F172A"/>
                </a:solidFill>
                <a:latin typeface="Oxanium" pitchFamily="2" charset="0"/>
                <a:ea typeface="Arial" pitchFamily="34" charset="-122"/>
                <a:cs typeface="Arial" pitchFamily="34" charset="-120"/>
              </a:rPr>
              <a:t>DeFi Integration</a:t>
            </a:r>
            <a:endParaRPr lang="en-US" sz="1300" dirty="0">
              <a:latin typeface="Oxanium" pitchFamily="2" charset="0"/>
            </a:endParaRPr>
          </a:p>
        </p:txBody>
      </p:sp>
      <p:sp>
        <p:nvSpPr>
          <p:cNvPr id="23" name="Text 16"/>
          <p:cNvSpPr/>
          <p:nvPr/>
        </p:nvSpPr>
        <p:spPr>
          <a:xfrm>
            <a:off x="4114800" y="32918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 to decentralized finance protocols</a:t>
            </a:r>
            <a:endParaRPr lang="en-US" sz="1000" dirty="0"/>
          </a:p>
        </p:txBody>
      </p:sp>
      <p:sp>
        <p:nvSpPr>
          <p:cNvPr id="24" name="Shape 17"/>
          <p:cNvSpPr/>
          <p:nvPr/>
        </p:nvSpPr>
        <p:spPr>
          <a:xfrm>
            <a:off x="6309360" y="2743200"/>
            <a:ext cx="2743200" cy="1188720"/>
          </a:xfrm>
          <a:prstGeom prst="rect">
            <a:avLst/>
          </a:prstGeom>
          <a:solidFill>
            <a:schemeClr val="bg1"/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240" y="3108960"/>
            <a:ext cx="457200" cy="457200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7040880" y="297180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F172A"/>
                </a:solidFill>
                <a:latin typeface="Oxanium" pitchFamily="2" charset="0"/>
                <a:ea typeface="Arial" pitchFamily="34" charset="-122"/>
                <a:cs typeface="Arial" pitchFamily="34" charset="-120"/>
              </a:rPr>
              <a:t>Smart Contracts</a:t>
            </a:r>
            <a:endParaRPr lang="en-US" sz="1300" dirty="0">
              <a:latin typeface="Oxanium" pitchFamily="2" charset="0"/>
            </a:endParaRPr>
          </a:p>
        </p:txBody>
      </p:sp>
      <p:sp>
        <p:nvSpPr>
          <p:cNvPr id="27" name="Text 19"/>
          <p:cNvSpPr/>
          <p:nvPr/>
        </p:nvSpPr>
        <p:spPr>
          <a:xfrm>
            <a:off x="7040880" y="32918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Automated payment enforcement</a:t>
            </a:r>
            <a:endParaRPr lang="en-US" sz="1000" dirty="0"/>
          </a:p>
        </p:txBody>
      </p:sp>
      <p:sp>
        <p:nvSpPr>
          <p:cNvPr id="28" name="Text 20"/>
          <p:cNvSpPr/>
          <p:nvPr/>
        </p:nvSpPr>
        <p:spPr>
          <a:xfrm>
            <a:off x="457200" y="411480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134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"Stablecoins have proven people want digital assets they can trust. The next step is making spending them as simple as paying with a card."</a:t>
            </a:r>
            <a:endParaRPr lang="en-US" sz="1200" dirty="0"/>
          </a:p>
        </p:txBody>
      </p:sp>
      <p:sp>
        <p:nvSpPr>
          <p:cNvPr id="29" name="Text 21"/>
          <p:cNvSpPr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Tomás Pérez Quevedo, Co-founder</a:t>
            </a:r>
            <a:endParaRPr lang="en-US" sz="1000" dirty="0"/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875202F8-7638-2121-7F3A-DCA606F14F7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9115" y="26896"/>
            <a:ext cx="1645920" cy="430680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22D315B9-4870-1CFA-23F6-C2DCE6CAF22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44460" y="116879"/>
            <a:ext cx="1320425" cy="25071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200" y="45720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latin typeface="Oxanium" pitchFamily="2" charset="0"/>
                <a:ea typeface="Arial Black" pitchFamily="34" charset="-122"/>
                <a:cs typeface="Arial Black" pitchFamily="34" charset="-120"/>
              </a:rPr>
              <a:t>Why Blockchain Factory?</a:t>
            </a:r>
            <a:endParaRPr lang="en-US" sz="3200" dirty="0">
              <a:latin typeface="Oxanium" pitchFamily="2" charset="0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25880"/>
            <a:ext cx="320040" cy="3200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14400" y="128016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latin typeface="Oxanium" pitchFamily="2" charset="0"/>
                <a:ea typeface="Arial" pitchFamily="34" charset="-122"/>
                <a:cs typeface="Arial" pitchFamily="34" charset="-120"/>
              </a:rPr>
              <a:t>End-to-End Solutions</a:t>
            </a:r>
            <a:endParaRPr lang="en-US" sz="1400" dirty="0">
              <a:latin typeface="Oxanium" pitchFamily="2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914400" y="164592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concept to deployment, we handle everything</a:t>
            </a:r>
            <a:endParaRPr lang="en-US" sz="11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1325880"/>
            <a:ext cx="320040" cy="32004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303520" y="128016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latin typeface="Oxanium" pitchFamily="2" charset="0"/>
                <a:ea typeface="Arial" pitchFamily="34" charset="-122"/>
                <a:cs typeface="Arial" pitchFamily="34" charset="-120"/>
              </a:rPr>
              <a:t>Proven Technology</a:t>
            </a:r>
            <a:endParaRPr lang="en-US" sz="1400" dirty="0">
              <a:latin typeface="Oxanium" pitchFamily="2" charset="0"/>
            </a:endParaRPr>
          </a:p>
        </p:txBody>
      </p:sp>
      <p:sp>
        <p:nvSpPr>
          <p:cNvPr id="9" name="Text 5"/>
          <p:cNvSpPr/>
          <p:nvPr/>
        </p:nvSpPr>
        <p:spPr>
          <a:xfrm>
            <a:off x="5303520" y="164592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Battle-tested blockchain infrastructure</a:t>
            </a:r>
            <a:endParaRPr lang="en-US" sz="11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286000"/>
            <a:ext cx="320040" cy="32004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14400" y="224028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latin typeface="Oxanium" pitchFamily="2" charset="0"/>
                <a:ea typeface="Arial" pitchFamily="34" charset="-122"/>
                <a:cs typeface="Arial" pitchFamily="34" charset="-120"/>
              </a:rPr>
              <a:t>Expert Team</a:t>
            </a:r>
            <a:endParaRPr lang="en-US" sz="1400" dirty="0">
              <a:latin typeface="Oxanium" pitchFamily="2" charset="0"/>
            </a:endParaRPr>
          </a:p>
        </p:txBody>
      </p:sp>
      <p:sp>
        <p:nvSpPr>
          <p:cNvPr id="12" name="Text 7"/>
          <p:cNvSpPr/>
          <p:nvPr/>
        </p:nvSpPr>
        <p:spPr>
          <a:xfrm>
            <a:off x="914400" y="260604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20+ years of combined experience in sales &amp; tech</a:t>
            </a:r>
            <a:endParaRPr lang="en-US" sz="11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2286000"/>
            <a:ext cx="320040" cy="32004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5303520" y="224028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latin typeface="Oxanium" pitchFamily="2" charset="0"/>
                <a:ea typeface="Arial" pitchFamily="34" charset="-122"/>
                <a:cs typeface="Arial" pitchFamily="34" charset="-120"/>
              </a:rPr>
              <a:t>Fundraising Support</a:t>
            </a:r>
            <a:endParaRPr lang="en-US" sz="1400" dirty="0">
              <a:latin typeface="Oxanium" pitchFamily="2" charset="0"/>
            </a:endParaRPr>
          </a:p>
        </p:txBody>
      </p:sp>
      <p:sp>
        <p:nvSpPr>
          <p:cNvPr id="15" name="Text 9"/>
          <p:cNvSpPr/>
          <p:nvPr/>
        </p:nvSpPr>
        <p:spPr>
          <a:xfrm>
            <a:off x="5303520" y="260604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help businesses secure Web3 funding</a:t>
            </a:r>
            <a:endParaRPr lang="en-US" sz="110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246120"/>
            <a:ext cx="320040" cy="320040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914400" y="320040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latin typeface="Oxanium" pitchFamily="2" charset="0"/>
                <a:ea typeface="Arial" pitchFamily="34" charset="-122"/>
                <a:cs typeface="Arial" pitchFamily="34" charset="-120"/>
              </a:rPr>
              <a:t>Global Reach</a:t>
            </a:r>
            <a:endParaRPr lang="en-US" sz="1400" dirty="0">
              <a:latin typeface="Oxanium" pitchFamily="2" charset="0"/>
            </a:endParaRPr>
          </a:p>
        </p:txBody>
      </p:sp>
      <p:sp>
        <p:nvSpPr>
          <p:cNvPr id="18" name="Text 11"/>
          <p:cNvSpPr/>
          <p:nvPr/>
        </p:nvSpPr>
        <p:spPr>
          <a:xfrm>
            <a:off x="914400" y="356616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Connecting Latin America and Europe through Web3</a:t>
            </a:r>
            <a:endParaRPr lang="en-US" sz="1100" dirty="0"/>
          </a:p>
        </p:txBody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3246120"/>
            <a:ext cx="320040" cy="320040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5303520" y="320040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latin typeface="Oxanium" pitchFamily="2" charset="0"/>
                <a:ea typeface="Arial" pitchFamily="34" charset="-122"/>
                <a:cs typeface="Arial" pitchFamily="34" charset="-120"/>
              </a:rPr>
              <a:t>Strategic Partnerships</a:t>
            </a:r>
            <a:endParaRPr lang="en-US" sz="1400" dirty="0">
              <a:latin typeface="Oxanium" pitchFamily="2" charset="0"/>
            </a:endParaRPr>
          </a:p>
        </p:txBody>
      </p:sp>
      <p:sp>
        <p:nvSpPr>
          <p:cNvPr id="21" name="Text 13"/>
          <p:cNvSpPr/>
          <p:nvPr/>
        </p:nvSpPr>
        <p:spPr>
          <a:xfrm>
            <a:off x="5303520" y="356616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Backed by Tether ecosystem partners</a:t>
            </a:r>
            <a:endParaRPr lang="en-US" sz="1100" dirty="0"/>
          </a:p>
        </p:txBody>
      </p:sp>
      <p:sp>
        <p:nvSpPr>
          <p:cNvPr id="22" name="Shape 14"/>
          <p:cNvSpPr/>
          <p:nvPr/>
        </p:nvSpPr>
        <p:spPr>
          <a:xfrm>
            <a:off x="457200" y="4206240"/>
            <a:ext cx="8229600" cy="640080"/>
          </a:xfrm>
          <a:prstGeom prst="rect">
            <a:avLst/>
          </a:prstGeom>
          <a:solidFill>
            <a:srgbClr val="2E8BC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15"/>
          <p:cNvSpPr/>
          <p:nvPr/>
        </p:nvSpPr>
        <p:spPr>
          <a:xfrm>
            <a:off x="548640" y="438912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  <a:latin typeface="Oxanium" pitchFamily="2" charset="0"/>
                <a:ea typeface="Calibri" pitchFamily="34" charset="-122"/>
                <a:cs typeface="Calibri" pitchFamily="34" charset="-120"/>
              </a:rPr>
              <a:t>Blockchain payments can reduce cross-border transaction fees by up to 80%</a:t>
            </a:r>
            <a:endParaRPr lang="en-US" sz="1400" dirty="0">
              <a:solidFill>
                <a:schemeClr val="bg1"/>
              </a:solidFill>
              <a:latin typeface="Oxanium" pitchFamily="2" charset="0"/>
            </a:endParaRPr>
          </a:p>
        </p:txBody>
      </p:sp>
      <p:sp>
        <p:nvSpPr>
          <p:cNvPr id="24" name="Shape 1">
            <a:extLst>
              <a:ext uri="{FF2B5EF4-FFF2-40B4-BE49-F238E27FC236}">
                <a16:creationId xmlns:a16="http://schemas.microsoft.com/office/drawing/2014/main" id="{8FBBF7D4-3780-C39B-1001-46019EE6F534}"/>
              </a:ext>
            </a:extLst>
          </p:cNvPr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gradFill>
            <a:gsLst>
              <a:gs pos="0">
                <a:srgbClr val="2E8BCB"/>
              </a:gs>
              <a:gs pos="63000">
                <a:srgbClr val="6AC2B9"/>
              </a:gs>
            </a:gsLst>
            <a:lin ang="5400000" scaled="1"/>
          </a:gradFill>
          <a:ln/>
        </p:spPr>
        <p:txBody>
          <a:bodyPr/>
          <a:lstStyle/>
          <a:p>
            <a:endParaRPr lang="en-US"/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BDC2A703-2400-F479-B30E-6DA2FD9B21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115" y="26896"/>
            <a:ext cx="1645920" cy="430680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CE932FA4-5156-9CE2-463C-096D388F38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4460" y="116879"/>
            <a:ext cx="1320425" cy="25071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6AC2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97280"/>
            <a:ext cx="8229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Oxanium" pitchFamily="2" charset="0"/>
                <a:ea typeface="Arial Black" pitchFamily="34" charset="-122"/>
                <a:cs typeface="Arial Black" pitchFamily="34" charset="-120"/>
              </a:rPr>
              <a:t>Ready to Build the Future</a:t>
            </a:r>
            <a:endParaRPr lang="en-US" sz="4000" b="1" dirty="0">
              <a:latin typeface="Oxanium" pitchFamily="2" charset="0"/>
            </a:endParaRPr>
          </a:p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Oxanium" pitchFamily="2" charset="0"/>
                <a:ea typeface="Arial Black" pitchFamily="34" charset="-122"/>
                <a:cs typeface="Arial Black" pitchFamily="34" charset="-120"/>
              </a:rPr>
              <a:t>of Payments?</a:t>
            </a:r>
            <a:endParaRPr lang="en-US" sz="4000" b="1" dirty="0">
              <a:latin typeface="Oxanium" pitchFamily="2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265176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0FDFA"/>
                </a:solidFill>
                <a:latin typeface="Oxanium Light" pitchFamily="2" charset="0"/>
                <a:ea typeface="Calibri" pitchFamily="34" charset="-122"/>
                <a:cs typeface="Calibri" pitchFamily="34" charset="-120"/>
              </a:rPr>
              <a:t>Let's discuss how Blockchain Factory, Makachain, and Makapay</a:t>
            </a:r>
            <a:endParaRPr lang="en-US" sz="1600" dirty="0">
              <a:latin typeface="Oxanium Light" pitchFamily="2" charset="0"/>
            </a:endParaRPr>
          </a:p>
          <a:p>
            <a:pPr marL="0" indent="0" algn="ctr">
              <a:buNone/>
            </a:pPr>
            <a:r>
              <a:rPr lang="en-US" sz="1600" dirty="0">
                <a:solidFill>
                  <a:srgbClr val="F0FDFA"/>
                </a:solidFill>
                <a:latin typeface="Oxanium Light" pitchFamily="2" charset="0"/>
                <a:ea typeface="Calibri" pitchFamily="34" charset="-122"/>
                <a:cs typeface="Calibri" pitchFamily="34" charset="-120"/>
              </a:rPr>
              <a:t>can transform your business.</a:t>
            </a:r>
            <a:endParaRPr lang="en-US" sz="1600" dirty="0">
              <a:latin typeface="Oxanium Light" pitchFamily="2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2286000" y="38404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34E4A"/>
                </a:solidFill>
                <a:latin typeface="Oxanium Light" pitchFamily="2" charset="0"/>
                <a:ea typeface="Arial" pitchFamily="34" charset="-122"/>
                <a:cs typeface="Arial" pitchFamily="34" charset="-120"/>
              </a:rPr>
              <a:t>www.blockchainfactory.io  •  makachain.io</a:t>
            </a:r>
            <a:endParaRPr lang="en-US" sz="1600" dirty="0">
              <a:latin typeface="Oxanium Light" pitchFamily="2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0FDFA"/>
                </a:solidFill>
                <a:latin typeface="Oxanium Light" pitchFamily="2" charset="0"/>
                <a:ea typeface="Arial" pitchFamily="34" charset="-122"/>
                <a:cs typeface="Arial" pitchFamily="34" charset="-120"/>
              </a:rPr>
              <a:t>BLOCKCHAIN FACTORY  •  MAKACHAIN  •  MAKAPAY</a:t>
            </a:r>
            <a:endParaRPr lang="en-US" sz="1600" dirty="0">
              <a:latin typeface="Oxanium Light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0A9C2F2-9F9C-68EE-5E16-363A2EAD18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115" y="26896"/>
            <a:ext cx="1645920" cy="43068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8BF0EF0-873F-E5CB-9BDF-13ADBAEF7B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4460" y="116879"/>
            <a:ext cx="1320425" cy="25071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559</Words>
  <Application>Microsoft Office PowerPoint</Application>
  <PresentationFormat>Presentación en pantalla (16:9)</PresentationFormat>
  <Paragraphs>122</Paragraphs>
  <Slides>10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Calibri</vt:lpstr>
      <vt:lpstr>Oxanium</vt:lpstr>
      <vt:lpstr>Oxanium Light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montov.eth</dc:creator>
  <cp:lastModifiedBy>montov.eth</cp:lastModifiedBy>
  <cp:revision>1</cp:revision>
  <dcterms:modified xsi:type="dcterms:W3CDTF">2026-02-19T23:16:15Z</dcterms:modified>
</cp:coreProperties>
</file>